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1" r:id="rId2"/>
  </p:sldMasterIdLst>
  <p:notesMasterIdLst>
    <p:notesMasterId r:id="rId18"/>
  </p:notesMasterIdLst>
  <p:handoutMasterIdLst>
    <p:handoutMasterId r:id="rId19"/>
  </p:handoutMasterIdLst>
  <p:sldIdLst>
    <p:sldId id="369" r:id="rId3"/>
    <p:sldId id="395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12" r:id="rId12"/>
    <p:sldId id="410" r:id="rId13"/>
    <p:sldId id="413" r:id="rId14"/>
    <p:sldId id="414" r:id="rId15"/>
    <p:sldId id="401" r:id="rId16"/>
    <p:sldId id="41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D64CA8A-832C-48D2-A69B-3B9720E87641}">
          <p14:sldIdLst>
            <p14:sldId id="369"/>
            <p14:sldId id="395"/>
            <p14:sldId id="402"/>
            <p14:sldId id="403"/>
            <p14:sldId id="404"/>
            <p14:sldId id="405"/>
            <p14:sldId id="406"/>
            <p14:sldId id="407"/>
            <p14:sldId id="408"/>
            <p14:sldId id="412"/>
            <p14:sldId id="410"/>
            <p14:sldId id="413"/>
            <p14:sldId id="414"/>
            <p14:sldId id="401"/>
            <p14:sldId id="411"/>
          </p14:sldIdLst>
        </p14:section>
        <p14:section name="Untitled Section" id="{12254A33-C095-4CDD-A21E-C62E768F24D8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8" autoAdjust="0"/>
    <p:restoredTop sz="79218" autoAdjust="0"/>
  </p:normalViewPr>
  <p:slideViewPr>
    <p:cSldViewPr>
      <p:cViewPr>
        <p:scale>
          <a:sx n="70" d="100"/>
          <a:sy n="70" d="100"/>
        </p:scale>
        <p:origin x="-13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4B23D-F637-4164-AFFD-E937E5B51D7C}" type="datetimeFigureOut">
              <a:rPr lang="en-CA" smtClean="0"/>
              <a:t>2018-07-23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08DDF-17C9-45AF-BDCE-415C20F416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9610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4CF7F1-8B27-471B-90A8-52A6F70D0807}" type="datetimeFigureOut">
              <a:rPr lang="en-CA" smtClean="0"/>
              <a:t>2018-07-23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A6C73B-330D-4360-8ABD-D5BAE811C7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078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6C73B-330D-4360-8ABD-D5BAE811C775}" type="slidenum">
              <a:rPr lang="en-CA" smtClean="0"/>
              <a:t>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96216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6C73B-330D-4360-8ABD-D5BAE811C775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34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6C73B-330D-4360-8ABD-D5BAE811C775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34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6C73B-330D-4360-8ABD-D5BAE811C77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5360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3</a:t>
            </a:r>
            <a:r>
              <a:rPr lang="en-CA" baseline="0" dirty="0" smtClean="0"/>
              <a:t> components – GF grant (started June 2015 and extended to June 2018)</a:t>
            </a:r>
            <a:br>
              <a:rPr lang="en-CA" baseline="0" dirty="0" smtClean="0"/>
            </a:br>
            <a:r>
              <a:rPr lang="en-CA" baseline="0" dirty="0" smtClean="0"/>
              <a:t>- service component – an advocacy component in itself, given based on international recommendations – but not at scale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CSS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RLB / HRs  (advocacy component)</a:t>
            </a:r>
          </a:p>
          <a:p>
            <a:pPr marL="171450" indent="-171450">
              <a:buFontTx/>
              <a:buChar char="-"/>
            </a:pPr>
            <a:endParaRPr lang="en-CA" baseline="0" dirty="0" smtClean="0"/>
          </a:p>
          <a:p>
            <a:pPr marL="171450" indent="-171450">
              <a:buFontTx/>
              <a:buChar char="-"/>
            </a:pPr>
            <a:r>
              <a:rPr lang="en-CA" baseline="0" dirty="0" smtClean="0"/>
              <a:t>3 levels to structure of GF program:</a:t>
            </a:r>
          </a:p>
          <a:p>
            <a:pPr marL="628650" lvl="1" indent="-171450">
              <a:buFontTx/>
              <a:buChar char="-"/>
            </a:pPr>
            <a:r>
              <a:rPr lang="en-CA" baseline="0" dirty="0" smtClean="0"/>
              <a:t>national</a:t>
            </a:r>
          </a:p>
          <a:p>
            <a:pPr marL="628650" lvl="1" indent="-171450">
              <a:buFontTx/>
              <a:buChar char="-"/>
            </a:pPr>
            <a:r>
              <a:rPr lang="en-CA" baseline="0" dirty="0" smtClean="0"/>
              <a:t>provincial</a:t>
            </a:r>
          </a:p>
          <a:p>
            <a:pPr marL="628650" lvl="1" indent="-171450">
              <a:buFontTx/>
              <a:buChar char="-"/>
            </a:pPr>
            <a:r>
              <a:rPr lang="en-CA" baseline="0" dirty="0" smtClean="0"/>
              <a:t>individual – small groups of KPs receiving small grants</a:t>
            </a:r>
          </a:p>
          <a:p>
            <a:pPr marL="628650" lvl="1" indent="-171450">
              <a:buFontTx/>
              <a:buChar char="-"/>
            </a:pPr>
            <a:endParaRPr lang="en-CA" baseline="0" dirty="0" smtClean="0"/>
          </a:p>
          <a:p>
            <a:pPr lvl="2"/>
            <a:r>
              <a:rPr lang="en-CA" dirty="0" smtClean="0"/>
              <a:t>Small</a:t>
            </a:r>
            <a:r>
              <a:rPr lang="en-CA" baseline="0" dirty="0" smtClean="0"/>
              <a:t> grants:</a:t>
            </a:r>
          </a:p>
          <a:p>
            <a:pPr marL="1085850" lvl="2" indent="-171450">
              <a:buFontTx/>
              <a:buChar char="-"/>
            </a:pPr>
            <a:r>
              <a:rPr lang="en-CA" baseline="0" dirty="0" smtClean="0"/>
              <a:t>Each service project will have a CSS and RLB component within it</a:t>
            </a:r>
          </a:p>
          <a:p>
            <a:pPr marL="1085850" lvl="2" indent="-171450">
              <a:buFontTx/>
              <a:buChar char="-"/>
            </a:pPr>
            <a:r>
              <a:rPr lang="en-CA" baseline="0" dirty="0" smtClean="0"/>
              <a:t>But not everything is covered – so the forums for various KPs decide strategies to be pursued and so for some of those activities the small grants initiative is available for local work (</a:t>
            </a:r>
            <a:r>
              <a:rPr lang="en-CA" baseline="0" dirty="0" err="1" smtClean="0"/>
              <a:t>approx</a:t>
            </a:r>
            <a:r>
              <a:rPr lang="en-CA" baseline="0" dirty="0" smtClean="0"/>
              <a:t> USD 5-10K)</a:t>
            </a:r>
          </a:p>
          <a:p>
            <a:pPr marL="628650" lvl="1" indent="-171450">
              <a:buFontTx/>
              <a:buChar char="-"/>
            </a:pPr>
            <a:endParaRPr lang="en-CA" baseline="0" dirty="0" smtClean="0"/>
          </a:p>
          <a:p>
            <a:pPr marL="628650" lvl="1" indent="-171450">
              <a:buFontTx/>
              <a:buChar char="-"/>
            </a:pPr>
            <a:endParaRPr lang="en-CA" baseline="0" dirty="0" smtClean="0"/>
          </a:p>
          <a:p>
            <a:pPr marL="171450" indent="-171450">
              <a:buFontTx/>
              <a:buChar char="-"/>
            </a:pPr>
            <a:endParaRPr lang="en-CA" baseline="0" dirty="0" smtClean="0"/>
          </a:p>
          <a:p>
            <a:pPr marL="171450" indent="-171450">
              <a:buFontTx/>
              <a:buChar char="-"/>
            </a:pPr>
            <a:r>
              <a:rPr lang="en-CA" baseline="0" dirty="0" smtClean="0"/>
              <a:t>Main objective: include CSS/RLB components into GF programme based on Russian context and existing services from 2004 until 2014, developed with support from GF and other donors</a:t>
            </a:r>
          </a:p>
          <a:p>
            <a:pPr marL="171450" indent="-171450">
              <a:buFontTx/>
              <a:buChar char="-"/>
            </a:pPr>
            <a:endParaRPr lang="en-CA" baseline="0" dirty="0" smtClean="0"/>
          </a:p>
          <a:p>
            <a:pPr marL="171450" indent="-171450">
              <a:buFontTx/>
              <a:buChar char="-"/>
            </a:pPr>
            <a:r>
              <a:rPr lang="en-CA" baseline="0" dirty="0" smtClean="0"/>
              <a:t>3 KPs (per national dialogue May 2014, with election of Community Coordinating Committee): PWUD, SW, MSM (and PLHIV within those)</a:t>
            </a:r>
          </a:p>
          <a:p>
            <a:pPr marL="171450" indent="-171450">
              <a:buFontTx/>
              <a:buChar char="-"/>
            </a:pPr>
            <a:endParaRPr lang="en-CA" dirty="0" smtClean="0"/>
          </a:p>
          <a:p>
            <a:pPr marL="171450" indent="-171450">
              <a:buFontTx/>
              <a:buChar char="-"/>
            </a:pPr>
            <a:r>
              <a:rPr lang="en-CA" dirty="0" smtClean="0"/>
              <a:t>2 goals of advocacy</a:t>
            </a:r>
            <a:r>
              <a:rPr lang="en-CA" baseline="0" dirty="0" smtClean="0"/>
              <a:t> component:</a:t>
            </a:r>
          </a:p>
          <a:p>
            <a:pPr marL="457200" lvl="1" indent="0">
              <a:buFontTx/>
              <a:buNone/>
            </a:pPr>
            <a:r>
              <a:rPr lang="en-CA" baseline="0" dirty="0" smtClean="0"/>
              <a:t>1) improve capacity f KP to partner with each other to engage government</a:t>
            </a:r>
          </a:p>
          <a:p>
            <a:pPr marL="457200" lvl="1" indent="0">
              <a:buFontTx/>
              <a:buNone/>
            </a:pPr>
            <a:r>
              <a:rPr lang="en-CA" baseline="0" dirty="0" smtClean="0"/>
              <a:t>2) improve KP capacity to use legal tools to enter into and maintain meaningful dialogue with government</a:t>
            </a:r>
          </a:p>
          <a:p>
            <a:pPr marL="171450" indent="-171450">
              <a:buFontTx/>
              <a:buChar char="-"/>
            </a:pPr>
            <a:endParaRPr lang="en-CA" dirty="0" smtClean="0"/>
          </a:p>
          <a:p>
            <a:r>
              <a:rPr lang="en-CA" dirty="0" smtClean="0"/>
              <a:t>“Experts” contributing</a:t>
            </a:r>
            <a:r>
              <a:rPr lang="en-CA" baseline="0" dirty="0" smtClean="0"/>
              <a:t> at multiple levels </a:t>
            </a:r>
            <a:r>
              <a:rPr lang="en-CA" dirty="0" smtClean="0"/>
              <a:t>– e.g. UNAIDS premises for CC</a:t>
            </a:r>
            <a:r>
              <a:rPr lang="en-CA" baseline="0" dirty="0" smtClean="0"/>
              <a:t> meetings, </a:t>
            </a:r>
            <a:r>
              <a:rPr lang="en-CA" b="1" baseline="0" dirty="0" smtClean="0"/>
              <a:t>legal TA expertise (MG/LN)</a:t>
            </a:r>
            <a:r>
              <a:rPr lang="en-CA" baseline="0" dirty="0" smtClean="0"/>
              <a:t>, WHO medical/health needs assessment, UNDP LEA, ministry costing expertise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Coordinating</a:t>
            </a:r>
            <a:r>
              <a:rPr lang="en-CA" baseline="0" dirty="0" smtClean="0"/>
              <a:t> Committee continues to exist, beyond end of GF grant, to ensure coordination by/among KPs for services, advocacy</a:t>
            </a:r>
          </a:p>
          <a:p>
            <a:endParaRPr lang="en-CA" baseline="0" dirty="0" smtClean="0"/>
          </a:p>
          <a:p>
            <a:r>
              <a:rPr lang="en-CA" baseline="0" dirty="0" smtClean="0"/>
              <a:t>Some services continuing with other donor support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Q: Russian </a:t>
            </a:r>
            <a:r>
              <a:rPr lang="en-CA" dirty="0" err="1" smtClean="0"/>
              <a:t>govt</a:t>
            </a:r>
            <a:r>
              <a:rPr lang="en-CA" dirty="0" smtClean="0"/>
              <a:t> support for services?</a:t>
            </a:r>
          </a:p>
          <a:p>
            <a:pPr marL="171450" indent="-171450">
              <a:buFontTx/>
              <a:buChar char="-"/>
            </a:pPr>
            <a:r>
              <a:rPr lang="en-CA" dirty="0" smtClean="0"/>
              <a:t>see report</a:t>
            </a:r>
          </a:p>
          <a:p>
            <a:pPr marL="171450" indent="-171450">
              <a:buFontTx/>
              <a:buChar char="-"/>
            </a:pPr>
            <a:r>
              <a:rPr lang="en-CA" dirty="0" err="1" smtClean="0"/>
              <a:t>approx</a:t>
            </a:r>
            <a:r>
              <a:rPr lang="en-CA" baseline="0" dirty="0" smtClean="0"/>
              <a:t> 40 projects getting some Russian </a:t>
            </a:r>
            <a:r>
              <a:rPr lang="en-CA" baseline="0" dirty="0" err="1" smtClean="0"/>
              <a:t>govt</a:t>
            </a:r>
            <a:r>
              <a:rPr lang="en-CA" baseline="0" dirty="0" smtClean="0"/>
              <a:t> $ (including some projects that were getting GF money)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but limitations: only project funding, not core/operational; </a:t>
            </a:r>
            <a:r>
              <a:rPr lang="en-CA" baseline="0" dirty="0" err="1" smtClean="0"/>
              <a:t>govt</a:t>
            </a:r>
            <a:r>
              <a:rPr lang="en-CA" baseline="0" dirty="0" smtClean="0"/>
              <a:t> money not necessarily available for some evidence-based services needed; NSP getting some </a:t>
            </a:r>
            <a:r>
              <a:rPr lang="en-CA" baseline="0" dirty="0" err="1" smtClean="0"/>
              <a:t>govt</a:t>
            </a:r>
            <a:r>
              <a:rPr lang="en-CA" baseline="0" dirty="0" smtClean="0"/>
              <a:t> $ (e.g. in St P, Kazan, Perm) – but very small amounts, need to be discreet, much depends on local political situation</a:t>
            </a:r>
            <a:endParaRPr lang="en-CA" dirty="0" smtClean="0"/>
          </a:p>
          <a:p>
            <a:endParaRPr lang="en-CA" dirty="0" smtClean="0"/>
          </a:p>
          <a:p>
            <a:pPr marL="171450" indent="-171450">
              <a:buFontTx/>
              <a:buChar char="-"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6C73B-330D-4360-8ABD-D5BAE811C775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5222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CA" dirty="0" smtClean="0"/>
              <a:t>GF TRP had</a:t>
            </a:r>
            <a:r>
              <a:rPr lang="en-CA" baseline="0" dirty="0" smtClean="0"/>
              <a:t> excised t</a:t>
            </a:r>
            <a:r>
              <a:rPr lang="en-CA" dirty="0" smtClean="0"/>
              <a:t>he legal TA/support</a:t>
            </a:r>
            <a:r>
              <a:rPr lang="en-CA" baseline="0" dirty="0" smtClean="0"/>
              <a:t> for advocacy components of the GF proposal</a:t>
            </a:r>
          </a:p>
          <a:p>
            <a:pPr marL="171450" indent="-171450">
              <a:buFontTx/>
              <a:buChar char="-"/>
            </a:pPr>
            <a:r>
              <a:rPr lang="en-CA" dirty="0" smtClean="0"/>
              <a:t>Fortunately, another</a:t>
            </a:r>
            <a:r>
              <a:rPr lang="en-CA" baseline="0" dirty="0" smtClean="0"/>
              <a:t> </a:t>
            </a:r>
            <a:r>
              <a:rPr lang="en-CA" dirty="0" smtClean="0"/>
              <a:t>donor supported this TA provision by LN – 1 year</a:t>
            </a:r>
            <a:r>
              <a:rPr lang="en-CA" baseline="0" dirty="0" smtClean="0"/>
              <a:t> (but then extended)…. In year 2, GF took over paying for the lawyers, other funding supported CLW and related activities</a:t>
            </a:r>
            <a:endParaRPr lang="en-CA" dirty="0" smtClean="0"/>
          </a:p>
          <a:p>
            <a:pPr marL="171450" indent="-171450">
              <a:buFontTx/>
              <a:buChar char="-"/>
            </a:pPr>
            <a:endParaRPr lang="en-CA" baseline="0" dirty="0" smtClean="0"/>
          </a:p>
          <a:p>
            <a:pPr marL="171450" indent="-171450">
              <a:buFontTx/>
              <a:buChar char="-"/>
            </a:pPr>
            <a:r>
              <a:rPr lang="en-CA" baseline="0" dirty="0" smtClean="0"/>
              <a:t>M&amp;E report only addresses year 1 of activities (Dec 2015 – Dec 2016)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6C73B-330D-4360-8ABD-D5BAE811C775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938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Step 1: Formal documentation of case has</a:t>
            </a:r>
            <a:r>
              <a:rPr lang="en-CA" baseline="0" dirty="0" smtClean="0"/>
              <a:t> 3 components:</a:t>
            </a:r>
            <a:endParaRPr lang="en-CA" dirty="0" smtClean="0"/>
          </a:p>
          <a:p>
            <a:pPr marL="171450" indent="-171450">
              <a:buFontTx/>
              <a:buChar char="-"/>
            </a:pPr>
            <a:r>
              <a:rPr lang="en-CA" baseline="0" dirty="0" smtClean="0"/>
              <a:t>community contract</a:t>
            </a:r>
          </a:p>
          <a:p>
            <a:pPr marL="171450" indent="-171450">
              <a:buFontTx/>
              <a:buChar char="-"/>
            </a:pPr>
            <a:r>
              <a:rPr lang="en-CA" dirty="0" smtClean="0"/>
              <a:t>legal authorization to CLW</a:t>
            </a:r>
            <a:r>
              <a:rPr lang="en-CA" baseline="0" dirty="0" smtClean="0"/>
              <a:t> to represent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Interview  (5W, 1H format)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Step</a:t>
            </a:r>
            <a:r>
              <a:rPr lang="en-CA" baseline="0" dirty="0" smtClean="0"/>
              <a:t> 2: </a:t>
            </a:r>
            <a:r>
              <a:rPr lang="en-CA" dirty="0" smtClean="0"/>
              <a:t>Strategic</a:t>
            </a:r>
            <a:r>
              <a:rPr lang="en-CA" baseline="0" dirty="0" smtClean="0"/>
              <a:t> partnerships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put together synopsis, with supporting documentation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ex: medical practitioner to document injuries, other service providers, lawyer if needed</a:t>
            </a:r>
          </a:p>
          <a:p>
            <a:pPr marL="171450" indent="-171450">
              <a:buFontTx/>
              <a:buChar char="-"/>
            </a:pPr>
            <a:endParaRPr lang="en-CA" baseline="0" dirty="0" smtClean="0"/>
          </a:p>
          <a:p>
            <a:pPr marL="0" indent="0">
              <a:buFontTx/>
              <a:buNone/>
            </a:pPr>
            <a:r>
              <a:rPr lang="en-CA" baseline="0" dirty="0" smtClean="0"/>
              <a:t>Step 3: Mediation or formal complaint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unofficial target is 80% mediation to positive outcome, 20% complaint</a:t>
            </a:r>
          </a:p>
          <a:p>
            <a:pPr marL="0" indent="0">
              <a:buFontTx/>
              <a:buNone/>
            </a:pPr>
            <a:endParaRPr lang="en-CA" baseline="0" dirty="0" smtClean="0"/>
          </a:p>
          <a:p>
            <a:pPr marL="0" indent="0">
              <a:buFontTx/>
              <a:buNone/>
            </a:pPr>
            <a:r>
              <a:rPr lang="en-CA" baseline="0" dirty="0" smtClean="0"/>
              <a:t>Step 4 – following up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chasing substantive response</a:t>
            </a:r>
          </a:p>
          <a:p>
            <a:pPr marL="0" indent="0">
              <a:buFontTx/>
              <a:buNone/>
            </a:pPr>
            <a:endParaRPr lang="en-CA" baseline="0" dirty="0" smtClean="0"/>
          </a:p>
          <a:p>
            <a:pPr marL="0" indent="0">
              <a:buFontTx/>
              <a:buNone/>
            </a:pPr>
            <a:r>
              <a:rPr lang="en-CA" baseline="0" dirty="0" smtClean="0"/>
              <a:t>Step 5 &amp; 6 – court proceedings if necessary (with varying degrees of assistance of lawyer)</a:t>
            </a:r>
          </a:p>
          <a:p>
            <a:pPr marL="0" indent="0">
              <a:buFontTx/>
              <a:buNone/>
            </a:pPr>
            <a:endParaRPr lang="en-CA" baseline="0" dirty="0" smtClean="0"/>
          </a:p>
          <a:p>
            <a:pPr marL="0" indent="0">
              <a:buFontTx/>
              <a:buNone/>
            </a:pPr>
            <a:r>
              <a:rPr lang="en-CA" baseline="0" dirty="0" smtClean="0"/>
              <a:t>Step 7 – Implementation of decisions</a:t>
            </a:r>
          </a:p>
          <a:p>
            <a:pPr marL="0" indent="0">
              <a:buFontTx/>
              <a:buNone/>
            </a:pPr>
            <a:r>
              <a:rPr lang="en-CA" baseline="0" dirty="0" smtClean="0"/>
              <a:t>- pursuing official requests to authorities to respect/implement court decisions where feasible</a:t>
            </a:r>
          </a:p>
          <a:p>
            <a:pPr marL="171450" indent="-171450">
              <a:buFontTx/>
              <a:buChar char="-"/>
            </a:pPr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6C73B-330D-4360-8ABD-D5BAE811C775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0287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6C73B-330D-4360-8ABD-D5BAE811C775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4003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“cases</a:t>
            </a:r>
            <a:r>
              <a:rPr lang="en-CA" baseline="0" dirty="0" smtClean="0"/>
              <a:t> documented”</a:t>
            </a:r>
          </a:p>
          <a:p>
            <a:r>
              <a:rPr lang="en-CA" baseline="0" dirty="0" smtClean="0"/>
              <a:t>- requires more rigorous algorithm for documenting in order to be counted as a “case”</a:t>
            </a:r>
          </a:p>
          <a:p>
            <a:endParaRPr lang="en-CA" baseline="0" dirty="0" smtClean="0"/>
          </a:p>
          <a:p>
            <a:r>
              <a:rPr lang="en-CA" baseline="0" dirty="0" smtClean="0"/>
              <a:t># KPs receiving legal help:</a:t>
            </a:r>
          </a:p>
          <a:p>
            <a:r>
              <a:rPr lang="en-CA" baseline="0" dirty="0" smtClean="0"/>
              <a:t>-  Q: target # higher than # of cases to be documented because…  not full documentation in every case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high actual umber 7600+ heavily reflects problems of SW</a:t>
            </a:r>
          </a:p>
          <a:p>
            <a:endParaRPr lang="en-C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 smtClean="0"/>
              <a:t>Some “positive outcomes” achieved without any substantive response</a:t>
            </a:r>
          </a:p>
          <a:p>
            <a:endParaRPr lang="en-CA" dirty="0" smtClean="0"/>
          </a:p>
          <a:p>
            <a:r>
              <a:rPr lang="en-CA" dirty="0" smtClean="0"/>
              <a:t>Substantive</a:t>
            </a:r>
            <a:r>
              <a:rPr lang="en-CA" baseline="0" dirty="0" smtClean="0"/>
              <a:t> response is one addressing (whether positive or negatively) substance of the complaint – either resolves issue or, if negative, a basis for pursuing further (e.g., with court proceeding)</a:t>
            </a:r>
          </a:p>
          <a:p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6C73B-330D-4360-8ABD-D5BAE811C775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1564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Criminalization</a:t>
            </a:r>
            <a:r>
              <a:rPr lang="en-CA" baseline="0" dirty="0" smtClean="0"/>
              <a:t> of KPs</a:t>
            </a:r>
          </a:p>
          <a:p>
            <a:r>
              <a:rPr lang="en-CA" baseline="0" dirty="0" smtClean="0"/>
              <a:t>-  Main challenge is marginalization, of which criminalization a major driver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KP feeling threatened if working to defend HRs; concern re risk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Some disappear, some stop acting after receiving some positive outcomes (e.g., PWUD framed by police, receives conditional sentencing and settles for this)</a:t>
            </a:r>
          </a:p>
          <a:p>
            <a:endParaRPr lang="en-CA" baseline="0" dirty="0" smtClean="0"/>
          </a:p>
          <a:p>
            <a:r>
              <a:rPr lang="en-CA" baseline="0" dirty="0" smtClean="0"/>
              <a:t>Service vs. human rights </a:t>
            </a:r>
            <a:r>
              <a:rPr lang="en-CA" baseline="0" dirty="0" smtClean="0">
                <a:sym typeface="Wingdings" pitchFamily="2" charset="2"/>
              </a:rPr>
              <a:t> INDICATORS</a:t>
            </a:r>
            <a:endParaRPr lang="en-CA" baseline="0" dirty="0" smtClean="0"/>
          </a:p>
          <a:p>
            <a:pPr marL="171450" indent="-171450">
              <a:buFontTx/>
              <a:buChar char="-"/>
            </a:pPr>
            <a:r>
              <a:rPr lang="en-CA" baseline="0" dirty="0" smtClean="0"/>
              <a:t>GF paradigm focussed on indicators re services … delivery, access/uptake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Human rights … more challenging to measure, poor cousin to service delivery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Achievement in itself that the GF-supported program in Russia finally agreed to include HRs indicators into their performance evaluation framework;  the legal/HRs TA was of benefit not just on its own, but helped strengthen the GF program by compelling attention to HRs/advocacy dimension, including in indicators</a:t>
            </a:r>
          </a:p>
          <a:p>
            <a:endParaRPr lang="en-CA" baseline="0" dirty="0" smtClean="0"/>
          </a:p>
          <a:p>
            <a:r>
              <a:rPr lang="en-CA" baseline="0" dirty="0" smtClean="0"/>
              <a:t>Time-frame</a:t>
            </a:r>
          </a:p>
          <a:p>
            <a:pPr marL="171450" indent="-171450">
              <a:buFontTx/>
              <a:buChar char="-"/>
            </a:pPr>
            <a:r>
              <a:rPr lang="en-CA" baseline="0" dirty="0" smtClean="0"/>
              <a:t>Just 1 year for activities, challenge to show impact, particularly with qualitative measures of impact</a:t>
            </a:r>
          </a:p>
          <a:p>
            <a:pPr marL="171450" indent="-171450">
              <a:buFontTx/>
              <a:buChar char="-"/>
            </a:pPr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6C73B-330D-4360-8ABD-D5BAE811C775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3380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Building</a:t>
            </a:r>
            <a:r>
              <a:rPr lang="en-CA" baseline="0" dirty="0" smtClean="0"/>
              <a:t> on previous GF+TA project</a:t>
            </a:r>
            <a:r>
              <a:rPr lang="en-CA" baseline="0" dirty="0" smtClean="0">
                <a:solidFill>
                  <a:srgbClr val="C00000"/>
                </a:solidFill>
              </a:rPr>
              <a:t>, this time trying to measure link between provision of CLW support and actual impact on continuum of care</a:t>
            </a:r>
          </a:p>
          <a:p>
            <a:endParaRPr lang="en-CA" baseline="0" dirty="0" smtClean="0"/>
          </a:p>
          <a:p>
            <a:r>
              <a:rPr lang="en-CA" baseline="0" dirty="0" smtClean="0"/>
              <a:t>EJAF giving $6M USD to Russia (out of EECA portfolio) over 3 years; many of these projects will need legal TA, several NGOs likely to identify LN as preferred partner for source of this</a:t>
            </a:r>
          </a:p>
          <a:p>
            <a:endParaRPr lang="en-CA" baseline="0" dirty="0" smtClean="0"/>
          </a:p>
          <a:p>
            <a:r>
              <a:rPr lang="en-CA" baseline="0" dirty="0" smtClean="0"/>
              <a:t>LN may seek USD 300K over 3 years from EJAF – but will need to secure co-funding as well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6C73B-330D-4360-8ABD-D5BAE811C775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310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" y="-27384"/>
            <a:ext cx="9180513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5" y="2130433"/>
            <a:ext cx="6190456" cy="1470025"/>
          </a:xfrm>
        </p:spPr>
        <p:txBody>
          <a:bodyPr lIns="108000" rIns="108000">
            <a:normAutofit/>
          </a:bodyPr>
          <a:lstStyle>
            <a:lvl1pPr algn="l">
              <a:defRPr sz="4000" i="0" baseline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67745" y="3886200"/>
            <a:ext cx="6192688" cy="1752600"/>
          </a:xfrm>
        </p:spPr>
        <p:txBody>
          <a:bodyPr lIns="108000" rIns="108000">
            <a:normAutofit/>
          </a:bodyPr>
          <a:lstStyle>
            <a:lvl1pPr marL="0" indent="0" algn="l">
              <a:buNone/>
              <a:defRPr sz="3000" baseline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</a:t>
            </a:r>
            <a:br>
              <a:rPr lang="en-US" dirty="0" smtClean="0"/>
            </a:br>
            <a:r>
              <a:rPr lang="en-US" dirty="0" smtClean="0"/>
              <a:t>Date</a:t>
            </a:r>
            <a:br>
              <a:rPr lang="en-US" dirty="0" smtClean="0"/>
            </a:br>
            <a:r>
              <a:rPr lang="en-US" dirty="0" smtClean="0"/>
              <a:t>Place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7724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2168156" y="522920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67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2168156" y="522920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681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28"/>
            <a:ext cx="9143430" cy="68575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27784" y="188640"/>
            <a:ext cx="6264696" cy="5256584"/>
          </a:xfrm>
        </p:spPr>
        <p:txBody>
          <a:bodyPr>
            <a:normAutofit/>
          </a:bodyPr>
          <a:lstStyle>
            <a:lvl1pPr algn="l">
              <a:defRPr sz="4000" baseline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text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9934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D5431-4630-4D44-8D2F-D9CF23B8754C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429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4A792-BC5D-44FF-BACB-8AD291BB6A58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79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E2931-75E6-44C8-801C-A906B77C2776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721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44227-88E5-4477-B8BB-75D1090461D1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950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32443-1CC4-4D0D-83D1-6829DBE15E70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336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F17D8-F923-4D9A-AC96-F5EB5499DBCA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207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AEA58-776E-4C22-9787-1F266914B9FD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7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" y="432"/>
            <a:ext cx="9142858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066130"/>
          </a:xfrm>
        </p:spPr>
        <p:txBody>
          <a:bodyPr lIns="108000" rIns="108000">
            <a:normAutofit/>
          </a:bodyPr>
          <a:lstStyle>
            <a:lvl1pPr algn="l">
              <a:defRPr sz="4000" baseline="0">
                <a:latin typeface="Georgia" panose="02040502050405020303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916838"/>
            <a:ext cx="7139136" cy="4209331"/>
          </a:xfrm>
        </p:spPr>
        <p:txBody>
          <a:bodyPr lIns="108000" rIns="108000"/>
          <a:lstStyle>
            <a:lvl1pPr>
              <a:defRPr sz="2600" baseline="0">
                <a:latin typeface="Georgia" panose="02040502050405020303" pitchFamily="18" charset="0"/>
              </a:defRPr>
            </a:lvl1pPr>
            <a:lvl2pPr>
              <a:defRPr sz="2200" baseline="0">
                <a:latin typeface="Georgia" panose="02040502050405020303" pitchFamily="18" charset="0"/>
              </a:defRPr>
            </a:lvl2pPr>
            <a:lvl3pPr>
              <a:defRPr sz="2200" baseline="0">
                <a:latin typeface="Georgia" panose="02040502050405020303" pitchFamily="18" charset="0"/>
              </a:defRPr>
            </a:lvl3pPr>
            <a:lvl4pPr>
              <a:defRPr sz="2200" baseline="0">
                <a:latin typeface="Georgia" panose="02040502050405020303" pitchFamily="18" charset="0"/>
              </a:defRPr>
            </a:lvl4pPr>
            <a:lvl5pPr>
              <a:defRPr sz="2200" baseline="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1533" y="6381336"/>
            <a:ext cx="501898" cy="476243"/>
          </a:xfrm>
        </p:spPr>
        <p:txBody>
          <a:bodyPr lIns="0" tIns="0" rIns="0" bIns="0"/>
          <a:lstStyle>
            <a:lvl1pPr algn="ctr">
              <a:defRPr sz="1600"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fld id="{2CAC82E7-A11A-4480-A0C6-C584C609C6C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1792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5D3A7-50B5-4A6A-8373-1A011B9F8B7F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37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69046-C711-438F-A78E-99F5BAABAE5F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581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F3E24-F816-4643-A26B-08988AF7F536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115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01CD9-7F2E-40C7-8F38-A28B7D055885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118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70972-E496-4209-A9EE-349FE002FBC8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96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2168156" y="522920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161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2168156" y="522920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244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-2168156" y="522920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380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2168156" y="522920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582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-2168156" y="522920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583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2168156" y="522920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743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2168156" y="522920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75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6456" y="6381336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C82E7-A11A-4480-A0C6-C584C609C6C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644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32FFBC-DEDB-4AE1-8E14-C416BC84411F}" type="slidenum">
              <a:rPr lang="en-CA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4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496944" cy="3240360"/>
          </a:xfrm>
        </p:spPr>
        <p:txBody>
          <a:bodyPr>
            <a:normAutofit fontScale="90000"/>
          </a:bodyPr>
          <a:lstStyle/>
          <a:p>
            <a:r>
              <a:rPr lang="en-CA" altLang="en-US" sz="3100" b="1" dirty="0" smtClean="0"/>
              <a:t/>
            </a:r>
            <a:br>
              <a:rPr lang="en-CA" altLang="en-US" sz="3100" b="1" dirty="0" smtClean="0"/>
            </a:br>
            <a:r>
              <a:rPr lang="en-CA" altLang="en-US" sz="3100" b="1" dirty="0" smtClean="0">
                <a:latin typeface="Arial" pitchFamily="34" charset="0"/>
                <a:cs typeface="Arial" pitchFamily="34" charset="0"/>
              </a:rPr>
              <a:t>Monitoring </a:t>
            </a:r>
            <a:r>
              <a:rPr lang="en-CA" altLang="en-US" sz="3100" b="1" dirty="0">
                <a:latin typeface="Arial" pitchFamily="34" charset="0"/>
                <a:cs typeface="Arial" pitchFamily="34" charset="0"/>
              </a:rPr>
              <a:t>and evaluating technical assistance to key populations and HIV projects in Russia: </a:t>
            </a:r>
            <a:r>
              <a:rPr lang="en-CA" altLang="en-US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CA" altLang="en-US" sz="3100" b="1" dirty="0" smtClean="0">
                <a:latin typeface="Arial" pitchFamily="34" charset="0"/>
                <a:cs typeface="Arial" pitchFamily="34" charset="0"/>
              </a:rPr>
            </a:br>
            <a:r>
              <a:rPr lang="en-CA" altLang="en-US" sz="3100" b="1" dirty="0">
                <a:latin typeface="Arial" pitchFamily="34" charset="0"/>
                <a:cs typeface="Arial" pitchFamily="34" charset="0"/>
              </a:rPr>
              <a:t/>
            </a:r>
            <a:br>
              <a:rPr lang="en-CA" altLang="en-US" sz="3100" b="1" dirty="0">
                <a:latin typeface="Arial" pitchFamily="34" charset="0"/>
                <a:cs typeface="Arial" pitchFamily="34" charset="0"/>
              </a:rPr>
            </a:br>
            <a:r>
              <a:rPr lang="en-CA" altLang="en-US" sz="3100" b="1" dirty="0" smtClean="0">
                <a:latin typeface="Arial" pitchFamily="34" charset="0"/>
                <a:cs typeface="Arial" pitchFamily="34" charset="0"/>
              </a:rPr>
              <a:t>Removing </a:t>
            </a:r>
            <a:r>
              <a:rPr lang="en-CA" altLang="en-US" sz="3100" b="1" dirty="0">
                <a:latin typeface="Arial" pitchFamily="34" charset="0"/>
                <a:cs typeface="Arial" pitchFamily="34" charset="0"/>
              </a:rPr>
              <a:t>legal barriers and community systems strengthening</a:t>
            </a:r>
            <a:r>
              <a:rPr lang="en-CA" alt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3861048"/>
            <a:ext cx="6192688" cy="2088232"/>
          </a:xfrm>
        </p:spPr>
        <p:txBody>
          <a:bodyPr>
            <a:noAutofit/>
          </a:bodyPr>
          <a:lstStyle/>
          <a:p>
            <a:endParaRPr lang="en-CA" sz="1600" dirty="0"/>
          </a:p>
          <a:p>
            <a:r>
              <a:rPr lang="en-CA" sz="1600" dirty="0" smtClean="0">
                <a:latin typeface="Arial" pitchFamily="34" charset="0"/>
                <a:cs typeface="Arial" pitchFamily="34" charset="0"/>
              </a:rPr>
              <a:t>Mikhail Golichenko &amp; Richard Elliott</a:t>
            </a:r>
          </a:p>
          <a:p>
            <a:r>
              <a:rPr lang="en-CA" sz="1600" dirty="0" smtClean="0">
                <a:latin typeface="Arial" pitchFamily="34" charset="0"/>
                <a:cs typeface="Arial" pitchFamily="34" charset="0"/>
              </a:rPr>
              <a:t>Canadian HIV/AIDS Legal Network</a:t>
            </a:r>
          </a:p>
          <a:p>
            <a:endParaRPr lang="en-CA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1600" dirty="0" smtClean="0">
                <a:latin typeface="Arial" pitchFamily="34" charset="0"/>
                <a:cs typeface="Arial" pitchFamily="34" charset="0"/>
              </a:rPr>
              <a:t>AIDS 2018, Amsterdam, 26 July 2018</a:t>
            </a:r>
          </a:p>
          <a:p>
            <a:r>
              <a:rPr lang="en-CA" sz="1600" dirty="0" smtClean="0">
                <a:latin typeface="Arial" pitchFamily="34" charset="0"/>
                <a:cs typeface="Arial" pitchFamily="34" charset="0"/>
              </a:rPr>
              <a:t>Oral Abstract </a:t>
            </a:r>
            <a:r>
              <a:rPr lang="en-CA" sz="1600" dirty="0">
                <a:latin typeface="Arial" pitchFamily="34" charset="0"/>
                <a:cs typeface="Arial" pitchFamily="34" charset="0"/>
              </a:rPr>
              <a:t>THAD0303</a:t>
            </a:r>
          </a:p>
        </p:txBody>
      </p:sp>
    </p:spTree>
    <p:extLst>
      <p:ext uri="{BB962C8B-B14F-4D97-AF65-F5344CB8AC3E}">
        <p14:creationId xmlns:p14="http://schemas.microsoft.com/office/powerpoint/2010/main" val="5677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11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Most common issues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126731"/>
              </p:ext>
            </p:extLst>
          </p:nvPr>
        </p:nvGraphicFramePr>
        <p:xfrm>
          <a:off x="0" y="980727"/>
          <a:ext cx="9252520" cy="5877273"/>
        </p:xfrm>
        <a:graphic>
          <a:graphicData uri="http://schemas.openxmlformats.org/drawingml/2006/table">
            <a:tbl>
              <a:tblPr firstRow="1" firstCol="1" bandRow="1"/>
              <a:tblGrid>
                <a:gridCol w="1060910"/>
                <a:gridCol w="8191610"/>
              </a:tblGrid>
              <a:tr h="1187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Sex workers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administrative offences </a:t>
                      </a:r>
                      <a:r>
                        <a:rPr lang="en-US" sz="1600" b="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&amp; fines </a:t>
                      </a:r>
                      <a:r>
                        <a:rPr lang="en-US" sz="1600" b="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for sex work (</a:t>
                      </a:r>
                      <a:r>
                        <a:rPr lang="en-US" sz="1600" b="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Art. 6.11,</a:t>
                      </a:r>
                      <a:r>
                        <a:rPr lang="en-US" sz="1600" b="0" baseline="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</a:t>
                      </a:r>
                      <a:r>
                        <a:rPr lang="en-US" sz="1600" b="0" i="1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Code </a:t>
                      </a:r>
                      <a:r>
                        <a:rPr lang="en-US" sz="1600" b="0" i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of Administrative Offences</a:t>
                      </a:r>
                      <a:r>
                        <a:rPr lang="en-US" sz="1600" b="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) </a:t>
                      </a:r>
                      <a:endParaRPr lang="en-US" sz="1600" b="0" dirty="0">
                        <a:solidFill>
                          <a:srgbClr val="365F9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assault and robbery by clients </a:t>
                      </a:r>
                      <a:endParaRPr lang="en-US" sz="1600" b="0" dirty="0">
                        <a:solidFill>
                          <a:srgbClr val="365F9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humiliating treatment and unfounded detention by police</a:t>
                      </a:r>
                      <a:endParaRPr lang="en-US" sz="1600" b="0" dirty="0">
                        <a:solidFill>
                          <a:srgbClr val="365F9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79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 b="1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People</a:t>
                      </a:r>
                      <a:r>
                        <a:rPr lang="en-US" sz="1600" b="1" baseline="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who use drugs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humiliating treatment and unfounded detention by police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administrative offences and fines (</a:t>
                      </a:r>
                      <a:r>
                        <a:rPr lang="en-US" sz="160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Article 6.9, </a:t>
                      </a:r>
                      <a:r>
                        <a:rPr lang="en-US" sz="1600" i="1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Code </a:t>
                      </a:r>
                      <a:r>
                        <a:rPr lang="en-US" sz="1600" i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of Administrative Offences</a:t>
                      </a: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)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drug-related criminal offences (Article </a:t>
                      </a:r>
                      <a:r>
                        <a:rPr lang="en-US" sz="160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228,</a:t>
                      </a:r>
                      <a:r>
                        <a:rPr lang="en-US" sz="1600" baseline="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</a:t>
                      </a:r>
                      <a:r>
                        <a:rPr lang="en-US" sz="1600" i="1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Criminal </a:t>
                      </a:r>
                      <a:r>
                        <a:rPr lang="en-US" sz="1600" i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Code</a:t>
                      </a: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)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humiliating practices instead of evidence-based approaches in rehabilitation services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refusal to remove a person from the drug treatment (“</a:t>
                      </a:r>
                      <a:r>
                        <a:rPr lang="en-US" sz="1600" dirty="0" err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narcology</a:t>
                      </a:r>
                      <a:r>
                        <a:rPr lang="en-US" sz="16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”) registry after 3 years (in accordance with the new Health Ministry </a:t>
                      </a:r>
                      <a:r>
                        <a:rPr lang="en-US" sz="160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order)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42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 b="1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ART</a:t>
                      </a:r>
                      <a:r>
                        <a:rPr lang="en-US" sz="1600" b="1" baseline="0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&amp; other health services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refusal to provide medical services (e.g., surgery) or HIV treatment to KPs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ART interruptions or unexplained changes in treatment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regimens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limited or no access to treatment for domestic migrants (people moving from one city to another),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labour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migrants or immigrants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3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Common </a:t>
                      </a:r>
                      <a:r>
                        <a:rPr lang="en-US" sz="1600" b="1" dirty="0" smtClean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issues for </a:t>
                      </a:r>
                      <a:r>
                        <a:rPr lang="en-US" sz="16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different KP groups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termination of parental rights of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people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who use drugs, people living with HIV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disability claims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social support claims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other legal issues related to property and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finances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Challenges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916838"/>
            <a:ext cx="7139136" cy="475252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CA" sz="2800" dirty="0">
                <a:latin typeface="Arial" pitchFamily="34" charset="0"/>
                <a:cs typeface="Arial" pitchFamily="34" charset="0"/>
              </a:rPr>
              <a:t>Criminalization of 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key populations</a:t>
            </a:r>
          </a:p>
          <a:p>
            <a:pPr>
              <a:defRPr/>
            </a:pPr>
            <a:endParaRPr lang="en-CA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Service provision paradigm vs</a:t>
            </a:r>
            <a:r>
              <a:rPr lang="en-CA" sz="2800" dirty="0">
                <a:latin typeface="Arial" pitchFamily="34" charset="0"/>
                <a:cs typeface="Arial" pitchFamily="34" charset="0"/>
              </a:rPr>
              <a:t>. human 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rights advocacy</a:t>
            </a:r>
          </a:p>
          <a:p>
            <a:pPr>
              <a:defRPr/>
            </a:pPr>
            <a:endParaRPr lang="en-CA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en-CA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 false dichotomy</a:t>
            </a:r>
          </a:p>
          <a:p>
            <a:pPr lvl="1">
              <a:defRPr/>
            </a:pPr>
            <a:r>
              <a:rPr lang="en-CA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different approaches, challenges for M&amp;E</a:t>
            </a:r>
          </a:p>
          <a:p>
            <a:pPr lvl="1">
              <a:defRPr/>
            </a:pPr>
            <a:r>
              <a:rPr lang="en-CA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Human rights TA also strengthened GF program through incorporation of HRs and (some) relevant indicators into performance framework</a:t>
            </a:r>
          </a:p>
          <a:p>
            <a:pPr>
              <a:defRPr/>
            </a:pPr>
            <a:endParaRPr lang="en-CA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CA" sz="2800" dirty="0" smtClean="0">
                <a:latin typeface="Arial" pitchFamily="34" charset="0"/>
                <a:cs typeface="Arial" pitchFamily="34" charset="0"/>
              </a:rPr>
              <a:t>Short time-frame for M&amp;E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74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latin typeface="Arial" pitchFamily="34" charset="0"/>
                <a:cs typeface="Arial" pitchFamily="34" charset="0"/>
              </a:rPr>
              <a:t>Conclusions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916838"/>
            <a:ext cx="7596336" cy="482453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Members of key populations can be effective human rights advocates, including using legal/quasi-legal mechanisms to defend rights, with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TA</a:t>
            </a:r>
          </a:p>
          <a:p>
            <a:pPr>
              <a:spcBef>
                <a:spcPts val="0"/>
              </a:spcBef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TA must be accessible 24/7, within an understandable framework, with clear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indicators (qualitative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&amp; quantitative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for M&amp;E</a:t>
            </a:r>
          </a:p>
          <a:p>
            <a:pPr>
              <a:spcBef>
                <a:spcPts val="0"/>
              </a:spcBef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Legal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component facilitates access to services, quality of services, and the continuum of care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5818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latin typeface="Arial" pitchFamily="34" charset="0"/>
                <a:cs typeface="Arial" pitchFamily="34" charset="0"/>
              </a:rPr>
              <a:t>Building on success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916838"/>
            <a:ext cx="7596336" cy="4680514"/>
          </a:xfrm>
        </p:spPr>
        <p:txBody>
          <a:bodyPr/>
          <a:lstStyle/>
          <a:p>
            <a:pPr marL="0" indent="0">
              <a:buNone/>
            </a:pPr>
            <a:r>
              <a:rPr lang="en-CA" dirty="0">
                <a:latin typeface="Arial" pitchFamily="34" charset="0"/>
                <a:cs typeface="Arial" pitchFamily="34" charset="0"/>
              </a:rPr>
              <a:t>“Human rights support for better health outcomes: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Facilitating </a:t>
            </a:r>
            <a:r>
              <a:rPr lang="en-CA" dirty="0">
                <a:latin typeface="Arial" pitchFamily="34" charset="0"/>
                <a:cs typeface="Arial" pitchFamily="34" charset="0"/>
              </a:rPr>
              <a:t>the continuum of HIV treatment and care for people who use drugs in Saint Petersburg, Russia” (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2017-2019)</a:t>
            </a:r>
          </a:p>
          <a:p>
            <a:pPr marL="0" indent="0">
              <a:buNone/>
            </a:pPr>
            <a:endParaRPr lang="en-CA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CA" dirty="0">
                <a:latin typeface="Arial" pitchFamily="34" charset="0"/>
                <a:cs typeface="Arial" pitchFamily="34" charset="0"/>
              </a:rPr>
              <a:t>Partnership between Legal Network and Humanitarian Action</a:t>
            </a:r>
          </a:p>
          <a:p>
            <a:pPr>
              <a:buFont typeface="Wingdings" pitchFamily="2" charset="2"/>
              <a:buChar char="q"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Funding: Elton </a:t>
            </a:r>
            <a:r>
              <a:rPr lang="en-CA" dirty="0">
                <a:latin typeface="Arial" pitchFamily="34" charset="0"/>
                <a:cs typeface="Arial" pitchFamily="34" charset="0"/>
              </a:rPr>
              <a:t>John AIDS Foundation (UK)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pPr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1853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88640"/>
            <a:ext cx="6516216" cy="5256584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  <a:b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400+ project CLWs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volunteers and 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lawyers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2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CA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sya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Bidordinova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Laura Roper, Roper </a:t>
            </a: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LYV 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Consultants</a:t>
            </a:r>
            <a:b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Shona </a:t>
            </a:r>
            <a:r>
              <a:rPr lang="en-CA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Schonning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funder</a:t>
            </a:r>
            <a:b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Global 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Fund to fight AIDS, Tuberculosis &amp; Malaria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Open Health Institute, Moscow</a:t>
            </a:r>
            <a:b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2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8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More information:</a:t>
            </a:r>
            <a:b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Mikhail Golichenko</a:t>
            </a:r>
            <a:b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mgolichenko@aidslaw.ca</a:t>
            </a:r>
            <a:r>
              <a:rPr lang="en-CA" sz="24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4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400" smtClean="0">
                <a:latin typeface="Arial" panose="020B0604020202020204" pitchFamily="34" charset="0"/>
                <a:cs typeface="Arial" panose="020B0604020202020204" pitchFamily="34" charset="0"/>
              </a:rPr>
              <a:t>mgolichenko@gmail.com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Full M&amp;E report available (in English) via: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www.aidslaw.ca/russia</a:t>
            </a:r>
            <a:endParaRPr lang="en-C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066130"/>
          </a:xfrm>
        </p:spPr>
        <p:txBody>
          <a:bodyPr/>
          <a:lstStyle/>
          <a:p>
            <a:pPr algn="ctr"/>
            <a:r>
              <a:rPr lang="en-CA" dirty="0" smtClean="0">
                <a:latin typeface="Arial" pitchFamily="34" charset="0"/>
                <a:cs typeface="Arial" pitchFamily="34" charset="0"/>
              </a:rPr>
              <a:t>Outline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204864"/>
            <a:ext cx="7488832" cy="4896543"/>
          </a:xfrm>
        </p:spPr>
        <p:txBody>
          <a:bodyPr>
            <a:normAutofit/>
          </a:bodyPr>
          <a:lstStyle/>
          <a:p>
            <a:r>
              <a:rPr lang="en-CA" altLang="en-US" sz="3000" dirty="0">
                <a:latin typeface="Arial" pitchFamily="34" charset="0"/>
                <a:cs typeface="Arial" pitchFamily="34" charset="0"/>
              </a:rPr>
              <a:t>Russia Program </a:t>
            </a:r>
            <a:r>
              <a:rPr lang="en-CA" altLang="en-US" sz="3000" dirty="0" smtClean="0">
                <a:latin typeface="Arial" pitchFamily="34" charset="0"/>
                <a:cs typeface="Arial" pitchFamily="34" charset="0"/>
              </a:rPr>
              <a:t>(Global Fund)</a:t>
            </a:r>
            <a:endParaRPr lang="en-CA" alt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CA" altLang="en-US" sz="3000" dirty="0">
                <a:latin typeface="Arial" pitchFamily="34" charset="0"/>
                <a:cs typeface="Arial" pitchFamily="34" charset="0"/>
              </a:rPr>
              <a:t>Technical </a:t>
            </a:r>
            <a:r>
              <a:rPr lang="en-CA" altLang="en-US" sz="3000" dirty="0" smtClean="0">
                <a:latin typeface="Arial" pitchFamily="34" charset="0"/>
                <a:cs typeface="Arial" pitchFamily="34" charset="0"/>
              </a:rPr>
              <a:t>Assistance Program</a:t>
            </a:r>
            <a:endParaRPr lang="en-CA" alt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CA" altLang="en-US" sz="3000" dirty="0">
                <a:latin typeface="Arial" pitchFamily="34" charset="0"/>
                <a:cs typeface="Arial" pitchFamily="34" charset="0"/>
              </a:rPr>
              <a:t>M&amp;E Design</a:t>
            </a:r>
          </a:p>
          <a:p>
            <a:r>
              <a:rPr lang="en-CA" altLang="en-US" sz="3000" dirty="0">
                <a:latin typeface="Arial" pitchFamily="34" charset="0"/>
                <a:cs typeface="Arial" pitchFamily="34" charset="0"/>
              </a:rPr>
              <a:t>M&amp;E Results</a:t>
            </a:r>
          </a:p>
          <a:p>
            <a:r>
              <a:rPr lang="en-CA" altLang="en-US" sz="3000" dirty="0">
                <a:latin typeface="Arial" pitchFamily="34" charset="0"/>
                <a:cs typeface="Arial" pitchFamily="34" charset="0"/>
              </a:rPr>
              <a:t>Discussion</a:t>
            </a:r>
          </a:p>
          <a:p>
            <a:r>
              <a:rPr lang="en-CA" altLang="en-US" sz="3000" dirty="0">
                <a:latin typeface="Arial" pitchFamily="34" charset="0"/>
                <a:cs typeface="Arial" pitchFamily="34" charset="0"/>
              </a:rPr>
              <a:t>Conclusions</a:t>
            </a:r>
          </a:p>
          <a:p>
            <a:r>
              <a:rPr lang="en-CA" altLang="en-US" sz="3000" dirty="0" smtClean="0">
                <a:latin typeface="Arial" pitchFamily="34" charset="0"/>
                <a:cs typeface="Arial" pitchFamily="34" charset="0"/>
              </a:rPr>
              <a:t>Follow-up</a:t>
            </a:r>
            <a:endParaRPr lang="en-CA" altLang="en-US" sz="3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arenR"/>
            </a:pPr>
            <a:endParaRPr lang="en-CA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951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0"/>
            <a:ext cx="9361040" cy="836712"/>
          </a:xfrm>
        </p:spPr>
        <p:txBody>
          <a:bodyPr>
            <a:noAutofit/>
          </a:bodyPr>
          <a:lstStyle/>
          <a:p>
            <a:pPr algn="ctr"/>
            <a:r>
              <a:rPr lang="en-CA" sz="3800" dirty="0" smtClean="0">
                <a:latin typeface="Arial" pitchFamily="34" charset="0"/>
                <a:cs typeface="Arial" pitchFamily="34" charset="0"/>
              </a:rPr>
              <a:t>Russia Program: Global Fund 2014-2018</a:t>
            </a:r>
            <a:endParaRPr lang="en-CA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pPr/>
              <a:t>2</a:t>
            </a:fld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9684"/>
            <a:ext cx="9192224" cy="5998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182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81236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en-CA" altLang="en-US" dirty="0">
                <a:latin typeface="Arial" pitchFamily="34" charset="0"/>
                <a:cs typeface="Arial" pitchFamily="34" charset="0"/>
              </a:rPr>
              <a:t>Technical Assistance </a:t>
            </a:r>
            <a:r>
              <a:rPr lang="en-CA" altLang="en-US" dirty="0" smtClean="0">
                <a:latin typeface="Arial" pitchFamily="34" charset="0"/>
                <a:cs typeface="Arial" pitchFamily="34" charset="0"/>
              </a:rPr>
              <a:t>Program (2016</a:t>
            </a:r>
            <a:r>
              <a:rPr lang="en-CA" altLang="en-US" dirty="0">
                <a:latin typeface="Arial" pitchFamily="34" charset="0"/>
                <a:cs typeface="Arial" pitchFamily="34" charset="0"/>
              </a:rPr>
              <a:t>)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pPr/>
              <a:t>3</a:t>
            </a:fld>
            <a:endParaRPr lang="en-CA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9448"/>
            <a:ext cx="7632848" cy="43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28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en-US" dirty="0">
                <a:latin typeface="Arial" pitchFamily="34" charset="0"/>
                <a:cs typeface="Arial" pitchFamily="34" charset="0"/>
              </a:rPr>
              <a:t>Technical Assistance</a:t>
            </a:r>
            <a:r>
              <a:rPr lang="en-CA" altLang="en-US" sz="6000" dirty="0">
                <a:latin typeface="Arial" pitchFamily="34" charset="0"/>
                <a:cs typeface="Arial" pitchFamily="34" charset="0"/>
              </a:rPr>
              <a:t/>
            </a:r>
            <a:br>
              <a:rPr lang="en-CA" altLang="en-US" sz="6000" dirty="0">
                <a:latin typeface="Arial" pitchFamily="34" charset="0"/>
                <a:cs typeface="Arial" pitchFamily="34" charset="0"/>
              </a:rPr>
            </a:br>
            <a:r>
              <a:rPr lang="en-CA" altLang="en-US" sz="3100" i="1" dirty="0">
                <a:latin typeface="Arial" pitchFamily="34" charset="0"/>
                <a:cs typeface="Arial" pitchFamily="34" charset="0"/>
              </a:rPr>
              <a:t>Know your rights, use your laws</a:t>
            </a:r>
            <a:endParaRPr lang="en-CA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132856"/>
            <a:ext cx="7596336" cy="4941162"/>
          </a:xfrm>
        </p:spPr>
        <p:txBody>
          <a:bodyPr>
            <a:normAutofit/>
          </a:bodyPr>
          <a:lstStyle/>
          <a:p>
            <a:r>
              <a:rPr lang="en-CA" altLang="en-US" sz="3000" dirty="0">
                <a:latin typeface="Arial" pitchFamily="34" charset="0"/>
                <a:cs typeface="Arial" pitchFamily="34" charset="0"/>
              </a:rPr>
              <a:t>Step 1 – Documentation of case</a:t>
            </a:r>
          </a:p>
          <a:p>
            <a:r>
              <a:rPr lang="en-CA" altLang="en-US" sz="3000" dirty="0">
                <a:latin typeface="Arial" pitchFamily="34" charset="0"/>
                <a:cs typeface="Arial" pitchFamily="34" charset="0"/>
              </a:rPr>
              <a:t>Step 2 – </a:t>
            </a:r>
            <a:r>
              <a:rPr lang="en-CA" altLang="en-US" sz="3000" dirty="0" smtClean="0">
                <a:latin typeface="Arial" pitchFamily="34" charset="0"/>
                <a:cs typeface="Arial" pitchFamily="34" charset="0"/>
              </a:rPr>
              <a:t>Develop </a:t>
            </a:r>
            <a:r>
              <a:rPr lang="en-CA" altLang="en-US" sz="3000" dirty="0">
                <a:latin typeface="Arial" pitchFamily="34" charset="0"/>
                <a:cs typeface="Arial" pitchFamily="34" charset="0"/>
              </a:rPr>
              <a:t>strategic </a:t>
            </a:r>
            <a:r>
              <a:rPr lang="en-CA" altLang="en-US" sz="3000" dirty="0" smtClean="0">
                <a:latin typeface="Arial" pitchFamily="34" charset="0"/>
                <a:cs typeface="Arial" pitchFamily="34" charset="0"/>
              </a:rPr>
              <a:t>partnerships</a:t>
            </a:r>
            <a:endParaRPr lang="en-CA" alt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CA" altLang="en-US" sz="3000" dirty="0">
                <a:latin typeface="Arial" pitchFamily="34" charset="0"/>
                <a:cs typeface="Arial" pitchFamily="34" charset="0"/>
              </a:rPr>
              <a:t>Step 3 – Mediation or formal complaint</a:t>
            </a:r>
          </a:p>
          <a:p>
            <a:r>
              <a:rPr lang="en-CA" altLang="en-US" sz="3000" dirty="0">
                <a:latin typeface="Arial" pitchFamily="34" charset="0"/>
                <a:cs typeface="Arial" pitchFamily="34" charset="0"/>
              </a:rPr>
              <a:t>Step 4 – </a:t>
            </a:r>
            <a:r>
              <a:rPr lang="en-CA" altLang="en-US" sz="3000" dirty="0" smtClean="0">
                <a:latin typeface="Arial" pitchFamily="34" charset="0"/>
                <a:cs typeface="Arial" pitchFamily="34" charset="0"/>
              </a:rPr>
              <a:t>Follow </a:t>
            </a:r>
            <a:r>
              <a:rPr lang="en-CA" altLang="en-US" sz="3000" dirty="0">
                <a:latin typeface="Arial" pitchFamily="34" charset="0"/>
                <a:cs typeface="Arial" pitchFamily="34" charset="0"/>
              </a:rPr>
              <a:t>up with authorities</a:t>
            </a:r>
          </a:p>
          <a:p>
            <a:r>
              <a:rPr lang="en-CA" altLang="en-US" sz="3000" dirty="0">
                <a:latin typeface="Arial" pitchFamily="34" charset="0"/>
                <a:cs typeface="Arial" pitchFamily="34" charset="0"/>
              </a:rPr>
              <a:t>Step 5 – National courts</a:t>
            </a:r>
          </a:p>
          <a:p>
            <a:r>
              <a:rPr lang="en-CA" altLang="en-US" sz="3000" dirty="0">
                <a:latin typeface="Arial" pitchFamily="34" charset="0"/>
                <a:cs typeface="Arial" pitchFamily="34" charset="0"/>
              </a:rPr>
              <a:t>Step 6 – </a:t>
            </a:r>
            <a:r>
              <a:rPr lang="en-CA" altLang="en-US" sz="3000" dirty="0" smtClean="0">
                <a:latin typeface="Arial" pitchFamily="34" charset="0"/>
                <a:cs typeface="Arial" pitchFamily="34" charset="0"/>
              </a:rPr>
              <a:t>Int’l human </a:t>
            </a:r>
            <a:r>
              <a:rPr lang="en-CA" altLang="en-US" sz="3000" dirty="0">
                <a:latin typeface="Arial" pitchFamily="34" charset="0"/>
                <a:cs typeface="Arial" pitchFamily="34" charset="0"/>
              </a:rPr>
              <a:t>rights procedures</a:t>
            </a:r>
          </a:p>
          <a:p>
            <a:r>
              <a:rPr lang="en-CA" altLang="en-US" sz="3000" dirty="0">
                <a:latin typeface="Arial" pitchFamily="34" charset="0"/>
                <a:cs typeface="Arial" pitchFamily="34" charset="0"/>
              </a:rPr>
              <a:t>Step 7 – Implementation of decisions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207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altLang="en-US" dirty="0">
                <a:latin typeface="Arial" pitchFamily="34" charset="0"/>
                <a:cs typeface="Arial" pitchFamily="34" charset="0"/>
              </a:rPr>
              <a:t>Design of M&amp;E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916838"/>
            <a:ext cx="7596336" cy="49411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CA" altLang="en-US" sz="2200" b="1" dirty="0">
                <a:latin typeface="Arial" pitchFamily="34" charset="0"/>
                <a:cs typeface="Arial" pitchFamily="34" charset="0"/>
              </a:rPr>
              <a:t>Quantitative</a:t>
            </a:r>
            <a:r>
              <a:rPr lang="en-CA" altLang="en-US" sz="2200" dirty="0">
                <a:latin typeface="Arial" pitchFamily="34" charset="0"/>
                <a:cs typeface="Arial" pitchFamily="34" charset="0"/>
              </a:rPr>
              <a:t> indicators: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endParaRPr lang="en-CA" altLang="en-US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CA" altLang="en-US" dirty="0">
                <a:latin typeface="Arial" pitchFamily="34" charset="0"/>
                <a:cs typeface="Arial" pitchFamily="34" charset="0"/>
              </a:rPr>
              <a:t>#of documented cases (target of 5% of </a:t>
            </a:r>
            <a:r>
              <a:rPr lang="en-CA" altLang="en-US" dirty="0" smtClean="0">
                <a:latin typeface="Arial" pitchFamily="34" charset="0"/>
                <a:cs typeface="Arial" pitchFamily="34" charset="0"/>
              </a:rPr>
              <a:t>clients in 1 year)</a:t>
            </a:r>
            <a:endParaRPr lang="en-CA" altLang="en-US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CA" altLang="en-US" dirty="0">
                <a:latin typeface="Arial" pitchFamily="34" charset="0"/>
                <a:cs typeface="Arial" pitchFamily="34" charset="0"/>
              </a:rPr>
              <a:t>#of </a:t>
            </a:r>
            <a:r>
              <a:rPr lang="en-CA" altLang="en-US" dirty="0" smtClean="0">
                <a:latin typeface="Arial" pitchFamily="34" charset="0"/>
                <a:cs typeface="Arial" pitchFamily="34" charset="0"/>
              </a:rPr>
              <a:t>members of key </a:t>
            </a:r>
            <a:r>
              <a:rPr lang="en-CA" altLang="en-US" dirty="0">
                <a:latin typeface="Arial" pitchFamily="34" charset="0"/>
                <a:cs typeface="Arial" pitchFamily="34" charset="0"/>
              </a:rPr>
              <a:t>populations who received </a:t>
            </a:r>
            <a:r>
              <a:rPr lang="en-CA" altLang="en-US" dirty="0" smtClean="0">
                <a:latin typeface="Arial" pitchFamily="34" charset="0"/>
                <a:cs typeface="Arial" pitchFamily="34" charset="0"/>
              </a:rPr>
              <a:t>CLW </a:t>
            </a:r>
            <a:r>
              <a:rPr lang="en-CA" altLang="en-US" dirty="0">
                <a:latin typeface="Arial" pitchFamily="34" charset="0"/>
                <a:cs typeface="Arial" pitchFamily="34" charset="0"/>
              </a:rPr>
              <a:t>help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CA" altLang="en-US" dirty="0">
                <a:latin typeface="Arial" pitchFamily="34" charset="0"/>
                <a:cs typeface="Arial" pitchFamily="34" charset="0"/>
              </a:rPr>
              <a:t># of </a:t>
            </a:r>
            <a:r>
              <a:rPr lang="en-CA" altLang="en-US" dirty="0" smtClean="0">
                <a:latin typeface="Arial" pitchFamily="34" charset="0"/>
                <a:cs typeface="Arial" pitchFamily="34" charset="0"/>
              </a:rPr>
              <a:t>complaints filed </a:t>
            </a:r>
            <a:r>
              <a:rPr lang="en-CA" altLang="en-US" dirty="0">
                <a:latin typeface="Arial" pitchFamily="34" charset="0"/>
                <a:cs typeface="Arial" pitchFamily="34" charset="0"/>
              </a:rPr>
              <a:t>seeking remedy/protection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CA" altLang="en-US" dirty="0">
                <a:latin typeface="Arial" pitchFamily="34" charset="0"/>
                <a:cs typeface="Arial" pitchFamily="34" charset="0"/>
              </a:rPr>
              <a:t>#of state officials engaged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CA" altLang="en-US" sz="2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CA" altLang="en-US" sz="2200" b="1" dirty="0">
                <a:latin typeface="Arial" pitchFamily="34" charset="0"/>
                <a:cs typeface="Arial" pitchFamily="34" charset="0"/>
              </a:rPr>
              <a:t>Qualitative</a:t>
            </a:r>
            <a:r>
              <a:rPr lang="en-CA" alt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CA" altLang="en-US" sz="2200" dirty="0" smtClean="0">
                <a:latin typeface="Arial" pitchFamily="34" charset="0"/>
                <a:cs typeface="Arial" pitchFamily="34" charset="0"/>
              </a:rPr>
              <a:t>indicators:</a:t>
            </a:r>
            <a:endParaRPr lang="en-CA" altLang="en-US" sz="2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US" altLang="en-US" sz="2200" b="1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do project street lawyers and key population representatives assess technical assistance? </a:t>
            </a:r>
            <a:endParaRPr lang="en-US" altLang="en-US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altLang="en-US" i="1" dirty="0" smtClean="0">
                <a:latin typeface="Arial" pitchFamily="34" charset="0"/>
                <a:cs typeface="Arial" pitchFamily="34" charset="0"/>
              </a:rPr>
              <a:t>interviews </a:t>
            </a:r>
            <a:r>
              <a:rPr lang="en-US" altLang="en-US" i="1" dirty="0">
                <a:latin typeface="Arial" pitchFamily="34" charset="0"/>
                <a:cs typeface="Arial" pitchFamily="34" charset="0"/>
              </a:rPr>
              <a:t>with technical assistance </a:t>
            </a:r>
            <a:r>
              <a:rPr lang="en-US" altLang="en-US" i="1" u="sng" dirty="0">
                <a:latin typeface="Arial" pitchFamily="34" charset="0"/>
                <a:cs typeface="Arial" pitchFamily="34" charset="0"/>
              </a:rPr>
              <a:t>recipients</a:t>
            </a:r>
            <a:endParaRPr lang="en-CA" altLang="en-US" i="1" u="sng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Has </a:t>
            </a:r>
            <a:r>
              <a:rPr lang="en-US" altLang="en-US" dirty="0">
                <a:latin typeface="Arial" pitchFamily="34" charset="0"/>
                <a:cs typeface="Arial" pitchFamily="34" charset="0"/>
              </a:rPr>
              <a:t>CLW practice changed as a result of legal technical 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assistance?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altLang="en-US" i="1" dirty="0" smtClean="0">
                <a:latin typeface="Arial" pitchFamily="34" charset="0"/>
                <a:cs typeface="Arial" pitchFamily="34" charset="0"/>
              </a:rPr>
              <a:t> documented </a:t>
            </a:r>
            <a:r>
              <a:rPr lang="en-US" altLang="en-US" i="1" dirty="0">
                <a:latin typeface="Arial" pitchFamily="34" charset="0"/>
                <a:cs typeface="Arial" pitchFamily="34" charset="0"/>
              </a:rPr>
              <a:t>practices of </a:t>
            </a:r>
            <a:r>
              <a:rPr lang="en-US" altLang="en-US" i="1" dirty="0" smtClean="0">
                <a:latin typeface="Arial" pitchFamily="34" charset="0"/>
                <a:cs typeface="Arial" pitchFamily="34" charset="0"/>
              </a:rPr>
              <a:t>TA </a:t>
            </a:r>
            <a:r>
              <a:rPr lang="en-US" altLang="en-US" i="1" u="sng" dirty="0" smtClean="0">
                <a:latin typeface="Arial" pitchFamily="34" charset="0"/>
                <a:cs typeface="Arial" pitchFamily="34" charset="0"/>
              </a:rPr>
              <a:t>providers</a:t>
            </a:r>
            <a:endParaRPr lang="en-CA" altLang="en-US" dirty="0">
              <a:latin typeface="Arial" pitchFamily="34" charset="0"/>
              <a:cs typeface="Arial" pitchFamily="34" charset="0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002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>
                <a:latin typeface="Arial" pitchFamily="34" charset="0"/>
                <a:cs typeface="Arial" pitchFamily="34" charset="0"/>
              </a:rPr>
              <a:t>Quantitative indicators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pPr/>
              <a:t>6</a:t>
            </a:fld>
            <a:endParaRPr lang="en-CA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1440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745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>
                <a:latin typeface="Arial" pitchFamily="34" charset="0"/>
                <a:cs typeface="Arial" pitchFamily="34" charset="0"/>
              </a:rPr>
              <a:t>Qualitative indicators: sources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916838"/>
            <a:ext cx="7139136" cy="482453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CA" altLang="en-US" dirty="0">
                <a:latin typeface="Arial" pitchFamily="34" charset="0"/>
                <a:cs typeface="Arial" pitchFamily="34" charset="0"/>
              </a:rPr>
              <a:t>31 of 86 organizations completed survey with quantitative and qualitative questions </a:t>
            </a:r>
            <a:r>
              <a:rPr lang="en-CA" altLang="en-US" dirty="0" smtClean="0">
                <a:latin typeface="Arial" pitchFamily="34" charset="0"/>
                <a:cs typeface="Arial" pitchFamily="34" charset="0"/>
              </a:rPr>
              <a:t>about: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CA" altLang="en-US" sz="2600" dirty="0" smtClean="0">
                <a:latin typeface="Arial" pitchFamily="34" charset="0"/>
                <a:cs typeface="Arial" pitchFamily="34" charset="0"/>
              </a:rPr>
              <a:t>Community </a:t>
            </a:r>
            <a:r>
              <a:rPr lang="en-CA" altLang="en-US" sz="2600" dirty="0">
                <a:latin typeface="Arial" pitchFamily="34" charset="0"/>
                <a:cs typeface="Arial" pitchFamily="34" charset="0"/>
              </a:rPr>
              <a:t>Systems </a:t>
            </a:r>
            <a:r>
              <a:rPr lang="en-CA" altLang="en-US" sz="2600" dirty="0" smtClean="0">
                <a:latin typeface="Arial" pitchFamily="34" charset="0"/>
                <a:cs typeface="Arial" pitchFamily="34" charset="0"/>
              </a:rPr>
              <a:t>Strengthening &amp; Removing </a:t>
            </a:r>
            <a:r>
              <a:rPr lang="en-CA" altLang="en-US" sz="2600" dirty="0">
                <a:latin typeface="Arial" pitchFamily="34" charset="0"/>
                <a:cs typeface="Arial" pitchFamily="34" charset="0"/>
              </a:rPr>
              <a:t>Legal Barriers modules (of Global Fund </a:t>
            </a:r>
            <a:r>
              <a:rPr lang="en-CA" altLang="en-US" sz="2600" dirty="0" smtClean="0">
                <a:latin typeface="Arial" pitchFamily="34" charset="0"/>
                <a:cs typeface="Arial" pitchFamily="34" charset="0"/>
              </a:rPr>
              <a:t>grant)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CA" altLang="en-US" sz="2600" dirty="0">
                <a:latin typeface="Arial" pitchFamily="34" charset="0"/>
                <a:cs typeface="Arial" pitchFamily="34" charset="0"/>
              </a:rPr>
              <a:t>a</a:t>
            </a:r>
            <a:r>
              <a:rPr lang="en-CA" altLang="en-US" sz="2600" dirty="0" smtClean="0">
                <a:latin typeface="Arial" pitchFamily="34" charset="0"/>
                <a:cs typeface="Arial" pitchFamily="34" charset="0"/>
              </a:rPr>
              <a:t>ccompanying </a:t>
            </a:r>
            <a:r>
              <a:rPr lang="en-CA" altLang="en-US" sz="2600" dirty="0">
                <a:latin typeface="Arial" pitchFamily="34" charset="0"/>
                <a:cs typeface="Arial" pitchFamily="34" charset="0"/>
              </a:rPr>
              <a:t>technical </a:t>
            </a:r>
            <a:r>
              <a:rPr lang="en-CA" altLang="en-US" sz="2600" dirty="0" smtClean="0">
                <a:latin typeface="Arial" pitchFamily="34" charset="0"/>
                <a:cs typeface="Arial" pitchFamily="34" charset="0"/>
              </a:rPr>
              <a:t>assistance program</a:t>
            </a:r>
            <a:endParaRPr lang="en-CA" altLang="en-US" sz="2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CA" alt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CA" altLang="en-US" dirty="0">
                <a:latin typeface="Arial" pitchFamily="34" charset="0"/>
                <a:cs typeface="Arial" pitchFamily="34" charset="0"/>
              </a:rPr>
              <a:t>17 semi-structured key informant interviews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079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altLang="en-US" dirty="0">
                <a:latin typeface="Arial" pitchFamily="34" charset="0"/>
                <a:cs typeface="Arial" pitchFamily="34" charset="0"/>
              </a:rPr>
              <a:t>Survey and interviews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916838"/>
            <a:ext cx="7596336" cy="482453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altLang="en-US" sz="3200" i="1" dirty="0" smtClean="0">
                <a:latin typeface="Arial" pitchFamily="34" charset="0"/>
                <a:cs typeface="Arial" pitchFamily="34" charset="0"/>
              </a:rPr>
              <a:t>“The </a:t>
            </a:r>
            <a:r>
              <a:rPr lang="en-CA" altLang="en-US" sz="3200" i="1" dirty="0">
                <a:latin typeface="Arial" pitchFamily="34" charset="0"/>
                <a:cs typeface="Arial" pitchFamily="34" charset="0"/>
              </a:rPr>
              <a:t>training sessions and ongoing communication with the TA team give the projects a strong emotional impulse, increasing their knowledge and intellectual </a:t>
            </a:r>
            <a:r>
              <a:rPr lang="en-CA" altLang="en-US" sz="3200" i="1" dirty="0" smtClean="0">
                <a:latin typeface="Arial" pitchFamily="34" charset="0"/>
                <a:cs typeface="Arial" pitchFamily="34" charset="0"/>
              </a:rPr>
              <a:t>potential.</a:t>
            </a:r>
            <a:r>
              <a:rPr lang="en-CA" altLang="en-US" sz="3200" dirty="0" smtClean="0">
                <a:latin typeface="Arial" pitchFamily="34" charset="0"/>
                <a:cs typeface="Arial" pitchFamily="34" charset="0"/>
              </a:rPr>
              <a:t>” </a:t>
            </a:r>
            <a:endParaRPr lang="en-CA" alt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altLang="en-US" sz="2900" dirty="0" smtClean="0">
                <a:latin typeface="Arial" pitchFamily="34" charset="0"/>
                <a:cs typeface="Arial" pitchFamily="34" charset="0"/>
              </a:rPr>
              <a:t>	- Open Health Institute representative (principal recipient)</a:t>
            </a:r>
            <a:endParaRPr lang="en-CA" altLang="en-US" sz="2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CA" altLang="en-US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altLang="en-US" sz="3200" dirty="0">
                <a:latin typeface="Arial" pitchFamily="34" charset="0"/>
                <a:cs typeface="Arial" pitchFamily="34" charset="0"/>
              </a:rPr>
              <a:t>“</a:t>
            </a:r>
            <a:r>
              <a:rPr lang="en-CA" altLang="en-US" sz="3200" i="1" dirty="0">
                <a:latin typeface="Arial" pitchFamily="34" charset="0"/>
                <a:cs typeface="Arial" pitchFamily="34" charset="0"/>
              </a:rPr>
              <a:t>The professionalism of our project staff has increased noticeably since the beginning of the project. They gained a better understanding of human rights and how we can help KPs protect their </a:t>
            </a:r>
            <a:r>
              <a:rPr lang="en-CA" altLang="en-US" sz="3200" i="1" dirty="0" smtClean="0">
                <a:latin typeface="Arial" pitchFamily="34" charset="0"/>
                <a:cs typeface="Arial" pitchFamily="34" charset="0"/>
              </a:rPr>
              <a:t>rights</a:t>
            </a:r>
            <a:r>
              <a:rPr lang="en-CA" altLang="en-US" sz="3200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altLang="en-US" sz="2900" dirty="0">
                <a:latin typeface="Arial" pitchFamily="34" charset="0"/>
                <a:cs typeface="Arial" pitchFamily="34" charset="0"/>
              </a:rPr>
              <a:t>– </a:t>
            </a:r>
            <a:r>
              <a:rPr lang="en-CA" altLang="en-US" sz="2900" dirty="0" smtClean="0">
                <a:latin typeface="Arial" pitchFamily="34" charset="0"/>
                <a:cs typeface="Arial" pitchFamily="34" charset="0"/>
              </a:rPr>
              <a:t> Project representative</a:t>
            </a:r>
            <a:endParaRPr lang="en-CA" altLang="en-US" sz="29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CA" altLang="en-US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altLang="en-US" sz="3200" dirty="0">
                <a:latin typeface="Arial" pitchFamily="34" charset="0"/>
                <a:cs typeface="Arial" pitchFamily="34" charset="0"/>
              </a:rPr>
              <a:t>“</a:t>
            </a:r>
            <a:r>
              <a:rPr lang="en-CA" altLang="en-US" sz="3200" i="1" dirty="0">
                <a:latin typeface="Arial" pitchFamily="34" charset="0"/>
                <a:cs typeface="Arial" pitchFamily="34" charset="0"/>
              </a:rPr>
              <a:t>Thanks to this module [RLB] the project became more attractive for sex workers. We managed to gain their trust. Our RLB work guides the process of uniting the sex worker </a:t>
            </a:r>
            <a:r>
              <a:rPr lang="en-CA" altLang="en-US" sz="3200" i="1" dirty="0" smtClean="0">
                <a:latin typeface="Arial" pitchFamily="34" charset="0"/>
                <a:cs typeface="Arial" pitchFamily="34" charset="0"/>
              </a:rPr>
              <a:t>community</a:t>
            </a:r>
            <a:r>
              <a:rPr lang="en-CA" altLang="en-US" sz="3200" dirty="0" smtClean="0">
                <a:latin typeface="Arial" pitchFamily="34" charset="0"/>
                <a:cs typeface="Arial" pitchFamily="34" charset="0"/>
              </a:rPr>
              <a:t>.”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altLang="en-US" sz="2900" dirty="0">
                <a:latin typeface="Arial" pitchFamily="34" charset="0"/>
                <a:cs typeface="Arial" pitchFamily="34" charset="0"/>
              </a:rPr>
              <a:t>	</a:t>
            </a:r>
            <a:r>
              <a:rPr lang="en-CA" altLang="en-US" sz="29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CA" altLang="en-US" sz="2900" dirty="0">
                <a:latin typeface="Arial" pitchFamily="34" charset="0"/>
                <a:cs typeface="Arial" pitchFamily="34" charset="0"/>
              </a:rPr>
              <a:t>Project </a:t>
            </a:r>
            <a:r>
              <a:rPr lang="en-CA" altLang="en-US" sz="2900" dirty="0" smtClean="0">
                <a:latin typeface="Arial" pitchFamily="34" charset="0"/>
                <a:cs typeface="Arial" pitchFamily="34" charset="0"/>
              </a:rPr>
              <a:t>representative</a:t>
            </a:r>
            <a:endParaRPr lang="en-CA" altLang="en-US" sz="2900" dirty="0">
              <a:latin typeface="Arial" pitchFamily="34" charset="0"/>
              <a:cs typeface="Arial" pitchFamily="34" charset="0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82E7-A11A-4480-A0C6-C584C609C6CD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315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N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LN PPT Template</Template>
  <TotalTime>3656</TotalTime>
  <Words>1127</Words>
  <Application>Microsoft Office PowerPoint</Application>
  <PresentationFormat>On-screen Show (4:3)</PresentationFormat>
  <Paragraphs>207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LN PPT Template</vt:lpstr>
      <vt:lpstr>Default Design</vt:lpstr>
      <vt:lpstr> Monitoring and evaluating technical assistance to key populations and HIV projects in Russia:   Removing legal barriers and community systems strengthening  </vt:lpstr>
      <vt:lpstr>Outline</vt:lpstr>
      <vt:lpstr>Russia Program: Global Fund 2014-2018</vt:lpstr>
      <vt:lpstr>Technical Assistance Program (2016)</vt:lpstr>
      <vt:lpstr>Technical Assistance Know your rights, use your laws</vt:lpstr>
      <vt:lpstr>Design of M&amp;E</vt:lpstr>
      <vt:lpstr>Quantitative indicators</vt:lpstr>
      <vt:lpstr>Qualitative indicators: sources</vt:lpstr>
      <vt:lpstr>Survey and interviews</vt:lpstr>
      <vt:lpstr>Most common issues</vt:lpstr>
      <vt:lpstr>Challenges</vt:lpstr>
      <vt:lpstr>Conclusions</vt:lpstr>
      <vt:lpstr>Building on success</vt:lpstr>
      <vt:lpstr>Acknowledgments  All 400+ project CLWs, volunteers and lawyers Asya Bidordinova Laura Roper, Roper LYV Consultants Shona Schonning Project funder Global Fund to fight AIDS, Tuberculosis &amp; Malaria Open Health Institute, Moscow </vt:lpstr>
      <vt:lpstr>More information:  Mikhail Golichenko mgolichenko@aidslaw.ca mgolichenko@gmail.com   Full M&amp;E report available (in English) via: www.aidslaw.ca/russia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Adrineh Der-Boghossian</dc:creator>
  <cp:lastModifiedBy>Richard</cp:lastModifiedBy>
  <cp:revision>159</cp:revision>
  <cp:lastPrinted>2018-03-22T17:10:00Z</cp:lastPrinted>
  <dcterms:created xsi:type="dcterms:W3CDTF">2016-03-11T20:37:06Z</dcterms:created>
  <dcterms:modified xsi:type="dcterms:W3CDTF">2018-07-24T01:51:28Z</dcterms:modified>
</cp:coreProperties>
</file>